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  <p:boldItalic r:id="rId36"/>
    </p:embeddedFont>
    <p:embeddedFont>
      <p:font typeface="Gill Sans" panose="020B0604020202020204" charset="0"/>
      <p:regular r:id="rId37"/>
      <p:bold r:id="rId38"/>
    </p:embeddedFont>
    <p:embeddedFont>
      <p:font typeface="Libre Franklin" panose="020B0604020202020204" pitchFamily="2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cZNnumOMTTagak7hG6tHfZtQ8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919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M" userId="30ba1ac3aa9ec6ff" providerId="LiveId" clId="{913C382B-3349-4275-8D57-8ACAAF35D5E6}"/>
    <pc:docChg chg="modSld sldOrd">
      <pc:chgData name="S M" userId="30ba1ac3aa9ec6ff" providerId="LiveId" clId="{913C382B-3349-4275-8D57-8ACAAF35D5E6}" dt="2022-07-05T06:27:02.364" v="3"/>
      <pc:docMkLst>
        <pc:docMk/>
      </pc:docMkLst>
      <pc:sldChg chg="ord">
        <pc:chgData name="S M" userId="30ba1ac3aa9ec6ff" providerId="LiveId" clId="{913C382B-3349-4275-8D57-8ACAAF35D5E6}" dt="2022-07-05T06:27:02.364" v="3"/>
        <pc:sldMkLst>
          <pc:docMk/>
          <pc:sldMk cId="0" sldId="260"/>
        </pc:sldMkLst>
      </pc:sldChg>
      <pc:sldChg chg="ord">
        <pc:chgData name="S M" userId="30ba1ac3aa9ec6ff" providerId="LiveId" clId="{913C382B-3349-4275-8D57-8ACAAF35D5E6}" dt="2022-07-05T06:26:36.684" v="1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44041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" name="Google Shape;21;p28"/>
          <p:cNvGrpSpPr/>
          <p:nvPr/>
        </p:nvGrpSpPr>
        <p:grpSpPr>
          <a:xfrm>
            <a:off x="1066800" y="4933201"/>
            <a:ext cx="10058400" cy="2087248"/>
            <a:chOff x="-1041448" y="4381619"/>
            <a:chExt cx="14010780" cy="2907420"/>
          </a:xfrm>
        </p:grpSpPr>
        <p:pic>
          <p:nvPicPr>
            <p:cNvPr id="22" name="Google Shape;22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777327" y="4833769"/>
              <a:ext cx="2192005" cy="20388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oogle Shape;23;p28"/>
            <p:cNvGrpSpPr/>
            <p:nvPr/>
          </p:nvGrpSpPr>
          <p:grpSpPr>
            <a:xfrm>
              <a:off x="-1041448" y="4381619"/>
              <a:ext cx="9026021" cy="2907420"/>
              <a:chOff x="-736648" y="154175"/>
              <a:chExt cx="9026021" cy="2907420"/>
            </a:xfrm>
          </p:grpSpPr>
          <p:pic>
            <p:nvPicPr>
              <p:cNvPr id="24" name="Google Shape;24;p2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736648" y="665163"/>
                <a:ext cx="2303028" cy="19799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88892" y="154175"/>
                <a:ext cx="3400481" cy="29074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" name="Google Shape;26;p28"/>
          <p:cNvGrpSpPr/>
          <p:nvPr/>
        </p:nvGrpSpPr>
        <p:grpSpPr>
          <a:xfrm>
            <a:off x="0" y="1457739"/>
            <a:ext cx="12192000" cy="3207027"/>
            <a:chOff x="0" y="1835427"/>
            <a:chExt cx="12192000" cy="2438400"/>
          </a:xfrm>
        </p:grpSpPr>
        <p:cxnSp>
          <p:nvCxnSpPr>
            <p:cNvPr id="27" name="Google Shape;27;p28"/>
            <p:cNvCxnSpPr/>
            <p:nvPr/>
          </p:nvCxnSpPr>
          <p:spPr>
            <a:xfrm>
              <a:off x="7048500" y="4273827"/>
              <a:ext cx="5143500" cy="0"/>
            </a:xfrm>
            <a:prstGeom prst="straightConnector1">
              <a:avLst/>
            </a:prstGeom>
            <a:noFill/>
            <a:ln w="104775" cap="flat" cmpd="sng">
              <a:solidFill>
                <a:srgbClr val="8393C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28"/>
            <p:cNvCxnSpPr/>
            <p:nvPr/>
          </p:nvCxnSpPr>
          <p:spPr>
            <a:xfrm>
              <a:off x="0" y="1835427"/>
              <a:ext cx="4109156" cy="0"/>
            </a:xfrm>
            <a:prstGeom prst="straightConnector1">
              <a:avLst/>
            </a:prstGeom>
            <a:noFill/>
            <a:ln w="104775" cap="flat" cmpd="sng">
              <a:solidFill>
                <a:srgbClr val="93282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29;p28"/>
            <p:cNvSpPr/>
            <p:nvPr/>
          </p:nvSpPr>
          <p:spPr>
            <a:xfrm>
              <a:off x="0" y="1911627"/>
              <a:ext cx="12192000" cy="2286000"/>
            </a:xfrm>
            <a:prstGeom prst="rect">
              <a:avLst/>
            </a:prstGeom>
            <a:solidFill>
              <a:srgbClr val="3731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" name="Google Shape;30;p28"/>
          <p:cNvSpPr txBox="1"/>
          <p:nvPr/>
        </p:nvSpPr>
        <p:spPr>
          <a:xfrm>
            <a:off x="1364974" y="555090"/>
            <a:ext cx="94620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USAID AMPATH UZIMA</a:t>
            </a:r>
            <a:endParaRPr sz="3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37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6" name="Google Shape;176;p37"/>
          <p:cNvCxnSpPr/>
          <p:nvPr/>
        </p:nvCxnSpPr>
        <p:spPr>
          <a:xfrm>
            <a:off x="832402" y="1686339"/>
            <a:ext cx="10524711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37"/>
          <p:cNvSpPr txBox="1"/>
          <p:nvPr/>
        </p:nvSpPr>
        <p:spPr>
          <a:xfrm rot="-5400000">
            <a:off x="-866522" y="4567997"/>
            <a:ext cx="29409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USAID AMPATH Uzima</a:t>
            </a:r>
            <a:endParaRPr sz="12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8" name="Google Shape;178;p37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180" name="Google Shape;180;p3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1" name="Google Shape;181;p37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182" name="Google Shape;182;p3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3" name="Google Shape;183;p3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84" name="Google Shape;184;p37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 rot="5400000">
            <a:off x="7133845" y="1570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1"/>
          </p:nvPr>
        </p:nvSpPr>
        <p:spPr>
          <a:xfrm rot="5400000">
            <a:off x="1992431" y="-789105"/>
            <a:ext cx="5425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1" name="Google Shape;191;p38"/>
          <p:cNvCxnSpPr/>
          <p:nvPr/>
        </p:nvCxnSpPr>
        <p:spPr>
          <a:xfrm rot="-5400000">
            <a:off x="5801967" y="3263347"/>
            <a:ext cx="5846694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2" name="Google Shape;192;p38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93" name="Google Shape;193;p38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194" name="Google Shape;194;p38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95" name="Google Shape;195;p38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196" name="Google Shape;196;p3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7" name="Google Shape;197;p3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98" name="Google Shape;198;p38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9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" name="Google Shape;38;p29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0" name="Google Shape;40;p29"/>
          <p:cNvCxnSpPr/>
          <p:nvPr/>
        </p:nvCxnSpPr>
        <p:spPr>
          <a:xfrm>
            <a:off x="832402" y="1686339"/>
            <a:ext cx="10524711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1" name="Google Shape;41;p29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42" name="Google Shape;42;p29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43" name="Google Shape;43;p29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4" name="Google Shape;44;p29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45" name="Google Shape;45;p2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46;p2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7" name="Google Shape;47;p29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30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30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30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6" name="Google Shape;56;p30"/>
          <p:cNvCxnSpPr/>
          <p:nvPr/>
        </p:nvCxnSpPr>
        <p:spPr>
          <a:xfrm>
            <a:off x="832402" y="1686339"/>
            <a:ext cx="10524711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7" name="Google Shape;57;p30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58" name="Google Shape;58;p30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59" name="Google Shape;59;p30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0" name="Google Shape;60;p30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61" name="Google Shape;61;p3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" name="Google Shape;62;p3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63" name="Google Shape;63;p30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31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" name="Google Shape;74;p31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31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6" name="Google Shape;76;p31"/>
          <p:cNvCxnSpPr/>
          <p:nvPr/>
        </p:nvCxnSpPr>
        <p:spPr>
          <a:xfrm>
            <a:off x="832402" y="1686339"/>
            <a:ext cx="10524711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7" name="Google Shape;77;p31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78" name="Google Shape;78;p31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79" name="Google Shape;79;p31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0" name="Google Shape;80;p31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81" name="Google Shape;81;p3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2" name="Google Shape;82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83" name="Google Shape;83;p31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8" name="Google Shape;88;p32"/>
          <p:cNvGrpSpPr/>
          <p:nvPr/>
        </p:nvGrpSpPr>
        <p:grpSpPr>
          <a:xfrm>
            <a:off x="0" y="1835427"/>
            <a:ext cx="12192000" cy="2438400"/>
            <a:chOff x="0" y="1835427"/>
            <a:chExt cx="12192000" cy="2438400"/>
          </a:xfrm>
        </p:grpSpPr>
        <p:cxnSp>
          <p:nvCxnSpPr>
            <p:cNvPr id="89" name="Google Shape;89;p32"/>
            <p:cNvCxnSpPr/>
            <p:nvPr/>
          </p:nvCxnSpPr>
          <p:spPr>
            <a:xfrm>
              <a:off x="7048500" y="4273827"/>
              <a:ext cx="5143500" cy="0"/>
            </a:xfrm>
            <a:prstGeom prst="straightConnector1">
              <a:avLst/>
            </a:prstGeom>
            <a:noFill/>
            <a:ln w="104775" cap="flat" cmpd="sng">
              <a:solidFill>
                <a:srgbClr val="8393C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32"/>
            <p:cNvCxnSpPr/>
            <p:nvPr/>
          </p:nvCxnSpPr>
          <p:spPr>
            <a:xfrm>
              <a:off x="0" y="1835427"/>
              <a:ext cx="4109156" cy="0"/>
            </a:xfrm>
            <a:prstGeom prst="straightConnector1">
              <a:avLst/>
            </a:prstGeom>
            <a:noFill/>
            <a:ln w="104775" cap="flat" cmpd="sng">
              <a:solidFill>
                <a:srgbClr val="93282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32"/>
            <p:cNvSpPr/>
            <p:nvPr/>
          </p:nvSpPr>
          <p:spPr>
            <a:xfrm>
              <a:off x="0" y="1911627"/>
              <a:ext cx="12192000" cy="2286000"/>
            </a:xfrm>
            <a:prstGeom prst="rect">
              <a:avLst/>
            </a:prstGeom>
            <a:solidFill>
              <a:srgbClr val="3731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2" name="Google Shape;92;p32"/>
          <p:cNvGrpSpPr/>
          <p:nvPr/>
        </p:nvGrpSpPr>
        <p:grpSpPr>
          <a:xfrm>
            <a:off x="1091727" y="4583469"/>
            <a:ext cx="10040128" cy="2048400"/>
            <a:chOff x="-766753" y="4282114"/>
            <a:chExt cx="13985329" cy="2853307"/>
          </a:xfrm>
        </p:grpSpPr>
        <p:pic>
          <p:nvPicPr>
            <p:cNvPr id="93" name="Google Shape;93;p3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116357" y="4779203"/>
              <a:ext cx="2102219" cy="188884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32"/>
            <p:cNvGrpSpPr/>
            <p:nvPr/>
          </p:nvGrpSpPr>
          <p:grpSpPr>
            <a:xfrm>
              <a:off x="-766753" y="4282114"/>
              <a:ext cx="8770031" cy="2853307"/>
              <a:chOff x="-461953" y="54670"/>
              <a:chExt cx="8770031" cy="2853307"/>
            </a:xfrm>
          </p:grpSpPr>
          <p:pic>
            <p:nvPicPr>
              <p:cNvPr id="95" name="Google Shape;95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461953" y="551759"/>
                <a:ext cx="2240980" cy="19266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3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970888" y="54670"/>
                <a:ext cx="3337190" cy="28533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7" name="Google Shape;97;p32"/>
          <p:cNvSpPr txBox="1"/>
          <p:nvPr/>
        </p:nvSpPr>
        <p:spPr>
          <a:xfrm>
            <a:off x="1417079" y="792608"/>
            <a:ext cx="94620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USAID AMPATH UZIMA</a:t>
            </a:r>
            <a:endParaRPr sz="32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3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" name="Google Shape;105;p33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7" name="Google Shape;107;p33"/>
          <p:cNvCxnSpPr/>
          <p:nvPr/>
        </p:nvCxnSpPr>
        <p:spPr>
          <a:xfrm>
            <a:off x="845654" y="4562061"/>
            <a:ext cx="10524711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33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9" name="Google Shape;109;p33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10" name="Google Shape;110;p33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111" name="Google Shape;111;p3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2" name="Google Shape;112;p33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113" name="Google Shape;113;p3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4" name="Google Shape;114;p3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15" name="Google Shape;115;p33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4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34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34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26" name="Google Shape;126;p34"/>
          <p:cNvCxnSpPr/>
          <p:nvPr/>
        </p:nvCxnSpPr>
        <p:spPr>
          <a:xfrm>
            <a:off x="832402" y="1686339"/>
            <a:ext cx="10524711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" name="Google Shape;127;p34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28" name="Google Shape;128;p34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129" name="Google Shape;129;p3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0" name="Google Shape;130;p34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131" name="Google Shape;131;p3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2" name="Google Shape;132;p3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33" name="Google Shape;133;p34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5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35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35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4" name="Google Shape;144;p35"/>
          <p:cNvCxnSpPr/>
          <p:nvPr/>
        </p:nvCxnSpPr>
        <p:spPr>
          <a:xfrm>
            <a:off x="832402" y="2070652"/>
            <a:ext cx="3978137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5" name="Google Shape;145;p35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46" name="Google Shape;146;p35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147" name="Google Shape;147;p35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8" name="Google Shape;148;p35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149" name="Google Shape;149;p3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0" name="Google Shape;150;p3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51" name="Google Shape;151;p35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63095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56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6"/>
          <p:cNvSpPr/>
          <p:nvPr/>
        </p:nvSpPr>
        <p:spPr>
          <a:xfrm>
            <a:off x="0" y="2286000"/>
            <a:ext cx="369689" cy="2286000"/>
          </a:xfrm>
          <a:prstGeom prst="rect">
            <a:avLst/>
          </a:prstGeom>
          <a:solidFill>
            <a:srgbClr val="8393C5"/>
          </a:solidFill>
          <a:ln w="12700" cap="flat" cmpd="sng">
            <a:solidFill>
              <a:srgbClr val="8393C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0" y="4589464"/>
            <a:ext cx="369689" cy="2268536"/>
          </a:xfrm>
          <a:prstGeom prst="rect">
            <a:avLst/>
          </a:prstGeom>
          <a:solidFill>
            <a:srgbClr val="932828"/>
          </a:solidFill>
          <a:ln w="12700" cap="flat" cmpd="sng">
            <a:solidFill>
              <a:srgbClr val="9328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36"/>
          <p:cNvSpPr/>
          <p:nvPr/>
        </p:nvSpPr>
        <p:spPr>
          <a:xfrm>
            <a:off x="0" y="0"/>
            <a:ext cx="369689" cy="2286000"/>
          </a:xfrm>
          <a:prstGeom prst="rect">
            <a:avLst/>
          </a:prstGeom>
          <a:solidFill>
            <a:srgbClr val="373185"/>
          </a:solidFill>
          <a:ln w="12700" cap="flat" cmpd="sng">
            <a:solidFill>
              <a:srgbClr val="4E7F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9" name="Google Shape;159;p36"/>
          <p:cNvCxnSpPr/>
          <p:nvPr/>
        </p:nvCxnSpPr>
        <p:spPr>
          <a:xfrm>
            <a:off x="832402" y="2070652"/>
            <a:ext cx="3951633" cy="0"/>
          </a:xfrm>
          <a:prstGeom prst="straightConnector1">
            <a:avLst/>
          </a:prstGeom>
          <a:noFill/>
          <a:ln w="57150" cap="flat" cmpd="sng">
            <a:solidFill>
              <a:srgbClr val="383087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0" name="Google Shape;160;p36"/>
          <p:cNvGrpSpPr/>
          <p:nvPr/>
        </p:nvGrpSpPr>
        <p:grpSpPr>
          <a:xfrm>
            <a:off x="1120140" y="5893099"/>
            <a:ext cx="10929890" cy="1069543"/>
            <a:chOff x="982980" y="5790964"/>
            <a:chExt cx="11272790" cy="1103097"/>
          </a:xfrm>
        </p:grpSpPr>
        <p:grpSp>
          <p:nvGrpSpPr>
            <p:cNvPr id="161" name="Google Shape;161;p36"/>
            <p:cNvGrpSpPr/>
            <p:nvPr/>
          </p:nvGrpSpPr>
          <p:grpSpPr>
            <a:xfrm>
              <a:off x="982980" y="5790964"/>
              <a:ext cx="3681718" cy="1103097"/>
              <a:chOff x="823622" y="5568414"/>
              <a:chExt cx="4695673" cy="1406893"/>
            </a:xfrm>
          </p:grpSpPr>
          <p:pic>
            <p:nvPicPr>
              <p:cNvPr id="162" name="Google Shape;162;p36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561819" y="5868006"/>
                <a:ext cx="957476" cy="8429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3" name="Google Shape;163;p36"/>
              <p:cNvGrpSpPr/>
              <p:nvPr/>
            </p:nvGrpSpPr>
            <p:grpSpPr>
              <a:xfrm>
                <a:off x="823622" y="5568414"/>
                <a:ext cx="3151610" cy="1406893"/>
                <a:chOff x="823622" y="5455870"/>
                <a:chExt cx="3151610" cy="1406893"/>
              </a:xfrm>
            </p:grpSpPr>
            <p:pic>
              <p:nvPicPr>
                <p:cNvPr id="164" name="Google Shape;164;p3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23622" y="5719764"/>
                  <a:ext cx="1063593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5" name="Google Shape;165;p3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29750" y="5455870"/>
                  <a:ext cx="1645482" cy="14068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66" name="Google Shape;166;p36"/>
            <p:cNvSpPr txBox="1"/>
            <p:nvPr/>
          </p:nvSpPr>
          <p:spPr>
            <a:xfrm>
              <a:off x="8645313" y="6356349"/>
              <a:ext cx="36104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USAID AMPATH </a:t>
              </a:r>
              <a:r>
                <a:rPr lang="en-US" sz="1600" b="1" i="1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Uzima</a:t>
              </a:r>
              <a:endParaRPr sz="16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ctrTitle"/>
          </p:nvPr>
        </p:nvSpPr>
        <p:spPr>
          <a:xfrm>
            <a:off x="3354658" y="1158953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br>
              <a:rPr lang="en-US" sz="3600" b="1"/>
            </a:br>
            <a:br>
              <a:rPr lang="en-US" sz="3600" b="1"/>
            </a:br>
            <a:r>
              <a:rPr lang="en-US" sz="80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5(Five)S</a:t>
            </a:r>
            <a:r>
              <a:rPr lang="en-US" sz="3600" b="1"/>
              <a:t> </a:t>
            </a:r>
            <a:endParaRPr/>
          </a:p>
        </p:txBody>
      </p:sp>
      <p:pic>
        <p:nvPicPr>
          <p:cNvPr id="205" name="Google Shape;205;p1" descr="kenyaC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5" y="155576"/>
            <a:ext cx="9715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570" y="1158953"/>
            <a:ext cx="1547813" cy="13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"/>
          <p:cNvSpPr txBox="1">
            <a:spLocks noGrp="1"/>
          </p:cNvSpPr>
          <p:nvPr>
            <p:ph type="title"/>
          </p:nvPr>
        </p:nvSpPr>
        <p:spPr>
          <a:xfrm>
            <a:off x="858644" y="48485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Set (Seti)</a:t>
            </a:r>
            <a:endParaRPr/>
          </a:p>
        </p:txBody>
      </p:sp>
      <p:pic>
        <p:nvPicPr>
          <p:cNvPr id="281" name="Google Shape;281;p10" descr="DSCF0006"/>
          <p:cNvPicPr preferRelativeResize="0"/>
          <p:nvPr/>
        </p:nvPicPr>
        <p:blipFill rotWithShape="1">
          <a:blip r:embed="rId3">
            <a:alphaModFix/>
          </a:blip>
          <a:srcRect t="32837" b="18469"/>
          <a:stretch/>
        </p:blipFill>
        <p:spPr>
          <a:xfrm>
            <a:off x="858644" y="2278857"/>
            <a:ext cx="5420491" cy="364244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0"/>
          <p:cNvSpPr/>
          <p:nvPr/>
        </p:nvSpPr>
        <p:spPr>
          <a:xfrm>
            <a:off x="757119" y="1697997"/>
            <a:ext cx="19511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Alignment</a:t>
            </a:r>
            <a:endParaRPr sz="3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83" name="Google Shape;283;p10"/>
          <p:cNvGrpSpPr/>
          <p:nvPr/>
        </p:nvGrpSpPr>
        <p:grpSpPr>
          <a:xfrm>
            <a:off x="7168938" y="1265664"/>
            <a:ext cx="4629536" cy="3352800"/>
            <a:chOff x="0" y="890"/>
            <a:chExt cx="5760" cy="3430"/>
          </a:xfrm>
        </p:grpSpPr>
        <p:pic>
          <p:nvPicPr>
            <p:cNvPr id="284" name="Google Shape;28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90"/>
              <a:ext cx="5760" cy="3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10"/>
            <p:cNvSpPr/>
            <p:nvPr/>
          </p:nvSpPr>
          <p:spPr>
            <a:xfrm>
              <a:off x="2653" y="2205"/>
              <a:ext cx="1679" cy="45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 rot="10800000" flipH="1">
              <a:off x="0" y="3884"/>
              <a:ext cx="2517" cy="43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2971" y="3884"/>
              <a:ext cx="1723" cy="43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0"/>
          <p:cNvSpPr/>
          <p:nvPr/>
        </p:nvSpPr>
        <p:spPr>
          <a:xfrm>
            <a:off x="7236290" y="4618464"/>
            <a:ext cx="44948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Labelling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easy access to stored items</a:t>
            </a:r>
            <a:endParaRPr sz="3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 txBox="1">
            <a:spLocks noGrp="1"/>
          </p:cNvSpPr>
          <p:nvPr>
            <p:ph type="title"/>
          </p:nvPr>
        </p:nvSpPr>
        <p:spPr>
          <a:xfrm>
            <a:off x="750849" y="122237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Shine (Safisha) </a:t>
            </a:r>
            <a:endParaRPr/>
          </a:p>
        </p:txBody>
      </p:sp>
      <p:sp>
        <p:nvSpPr>
          <p:cNvPr id="295" name="Google Shape;295;p11"/>
          <p:cNvSpPr txBox="1">
            <a:spLocks noGrp="1"/>
          </p:cNvSpPr>
          <p:nvPr>
            <p:ph type="body" idx="1"/>
          </p:nvPr>
        </p:nvSpPr>
        <p:spPr>
          <a:xfrm>
            <a:off x="849350" y="1698626"/>
            <a:ext cx="7157225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Garamond"/>
                <a:ea typeface="Garamond"/>
                <a:cs typeface="Garamond"/>
                <a:sym typeface="Garamond"/>
              </a:rPr>
              <a:t>Cleanliness and beautifying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Daily self cleaning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No dust on floors, tables, shelves, walls and machines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Adequate cleaning tools/detergents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Provision of  waste bins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Equipment, buildings, compound maintenance</a:t>
            </a:r>
            <a:endParaRPr/>
          </a:p>
        </p:txBody>
      </p:sp>
      <p:pic>
        <p:nvPicPr>
          <p:cNvPr id="296" name="Google Shape;296;p11" descr="5 S.jpg"/>
          <p:cNvPicPr preferRelativeResize="0"/>
          <p:nvPr/>
        </p:nvPicPr>
        <p:blipFill rotWithShape="1">
          <a:blip r:embed="rId3">
            <a:alphaModFix/>
          </a:blip>
          <a:srcRect l="39975" t="25018" r="40375" b="4306"/>
          <a:stretch/>
        </p:blipFill>
        <p:spPr>
          <a:xfrm>
            <a:off x="9197937" y="1851102"/>
            <a:ext cx="2144713" cy="480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2"/>
          <p:cNvGrpSpPr/>
          <p:nvPr/>
        </p:nvGrpSpPr>
        <p:grpSpPr>
          <a:xfrm>
            <a:off x="5486400" y="1761892"/>
            <a:ext cx="5887844" cy="4697645"/>
            <a:chOff x="2835" y="663"/>
            <a:chExt cx="2925" cy="3657"/>
          </a:xfrm>
        </p:grpSpPr>
        <p:pic>
          <p:nvPicPr>
            <p:cNvPr id="302" name="Google Shape;302;p12" descr="hos poor area 2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35" y="663"/>
              <a:ext cx="2925" cy="1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2" descr="DSCF01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35" y="2523"/>
              <a:ext cx="2925" cy="17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12"/>
          <p:cNvSpPr txBox="1"/>
          <p:nvPr/>
        </p:nvSpPr>
        <p:spPr>
          <a:xfrm>
            <a:off x="706244" y="483393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Shine (Safisha) </a:t>
            </a:r>
            <a:endParaRPr sz="60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979342" y="2258944"/>
            <a:ext cx="3350940" cy="30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Cleanliness and beautifying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Provision of  waste bins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838199" y="462815"/>
            <a:ext cx="832564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Standardize (Sanifisha)</a:t>
            </a:r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body" idx="1"/>
          </p:nvPr>
        </p:nvSpPr>
        <p:spPr>
          <a:xfrm>
            <a:off x="791737" y="1706137"/>
            <a:ext cx="8184995" cy="413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1">
                <a:latin typeface="Garamond"/>
                <a:ea typeface="Garamond"/>
                <a:cs typeface="Garamond"/>
                <a:sym typeface="Garamond"/>
              </a:rPr>
              <a:t>Evidence of </a:t>
            </a: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Sort, Set and Shine  </a:t>
            </a:r>
            <a:r>
              <a:rPr lang="en-US" sz="2400" b="1">
                <a:latin typeface="Garamond"/>
                <a:ea typeface="Garamond"/>
                <a:cs typeface="Garamond"/>
                <a:sym typeface="Garamond"/>
              </a:rPr>
              <a:t>all around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Standard Operating Procedures (SOPs)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Orderliness in the use of corridors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Storage of files, records and work venues standardized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Transparency e.g. glass covers on cupboards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Danger warning signs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Fire extinguisher signs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Exit signs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Electrical switch labels </a:t>
            </a:r>
            <a:endParaRPr/>
          </a:p>
          <a:p>
            <a:pPr marL="685800" lvl="1" indent="-110490" algn="l" rtl="0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11049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13" name="Google Shape;313;p13" descr="5 S.jpg"/>
          <p:cNvPicPr preferRelativeResize="0"/>
          <p:nvPr/>
        </p:nvPicPr>
        <p:blipFill rotWithShape="1">
          <a:blip r:embed="rId3">
            <a:alphaModFix/>
          </a:blip>
          <a:srcRect l="58305" t="25018" r="21122" b="4306"/>
          <a:stretch/>
        </p:blipFill>
        <p:spPr>
          <a:xfrm>
            <a:off x="9163843" y="1839912"/>
            <a:ext cx="2246313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4"/>
          <p:cNvPicPr preferRelativeResize="0"/>
          <p:nvPr/>
        </p:nvPicPr>
        <p:blipFill rotWithShape="1">
          <a:blip r:embed="rId3">
            <a:alphaModFix/>
          </a:blip>
          <a:srcRect l="21317" r="15525"/>
          <a:stretch/>
        </p:blipFill>
        <p:spPr>
          <a:xfrm>
            <a:off x="7162800" y="2654842"/>
            <a:ext cx="4724400" cy="354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 descr="safety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270250"/>
            <a:ext cx="58674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702527" y="217488"/>
            <a:ext cx="7370956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Standardize(Sanifisha)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817564" y="1837532"/>
            <a:ext cx="45720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Safety Signs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Attention to hazardous items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Guides visitors and workers</a:t>
            </a:r>
            <a:endParaRPr/>
          </a:p>
        </p:txBody>
      </p:sp>
      <p:sp>
        <p:nvSpPr>
          <p:cNvPr id="322" name="Google Shape;322;p14"/>
          <p:cNvSpPr txBox="1"/>
          <p:nvPr/>
        </p:nvSpPr>
        <p:spPr>
          <a:xfrm>
            <a:off x="6802438" y="1236644"/>
            <a:ext cx="4953000" cy="17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Direction Signs</a:t>
            </a:r>
            <a:endParaRPr/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 show location of places and facilities in hospitals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/>
          </p:nvPr>
        </p:nvSpPr>
        <p:spPr>
          <a:xfrm>
            <a:off x="782444" y="434202"/>
            <a:ext cx="69342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Sustain (Shikilia)</a:t>
            </a:r>
            <a:endParaRPr/>
          </a:p>
        </p:txBody>
      </p:sp>
      <p:sp>
        <p:nvSpPr>
          <p:cNvPr id="329" name="Google Shape;329;p15"/>
          <p:cNvSpPr txBox="1">
            <a:spLocks noGrp="1"/>
          </p:cNvSpPr>
          <p:nvPr>
            <p:ph type="body" idx="1"/>
          </p:nvPr>
        </p:nvSpPr>
        <p:spPr>
          <a:xfrm>
            <a:off x="680224" y="1776259"/>
            <a:ext cx="8575288" cy="43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Self discipline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Train staff to follow good work habits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Strict observation of workplace rules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 Regular training programmes for all categories of employee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5S Group activities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Self discipline among visitors to the institution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Language used in the hospital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Professional ethics – dignity, confidentiality.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Use of </a:t>
            </a:r>
            <a:r>
              <a:rPr lang="en-US" sz="2400" b="1">
                <a:latin typeface="Garamond"/>
                <a:ea typeface="Garamond"/>
                <a:cs typeface="Garamond"/>
                <a:sym typeface="Garamond"/>
              </a:rPr>
              <a:t>PDSA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 Cycle</a:t>
            </a:r>
            <a:endParaRPr/>
          </a:p>
          <a:p>
            <a:pPr marL="228600" lvl="0" indent="-8762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0" name="Google Shape;330;p15" descr="5 S.jpg"/>
          <p:cNvPicPr preferRelativeResize="0"/>
          <p:nvPr/>
        </p:nvPicPr>
        <p:blipFill rotWithShape="1">
          <a:blip r:embed="rId3">
            <a:alphaModFix/>
          </a:blip>
          <a:srcRect l="78731" t="25018" r="2460" b="4306"/>
          <a:stretch/>
        </p:blipFill>
        <p:spPr>
          <a:xfrm>
            <a:off x="9336881" y="1776259"/>
            <a:ext cx="2052638" cy="49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"/>
          <p:cNvSpPr txBox="1"/>
          <p:nvPr/>
        </p:nvSpPr>
        <p:spPr>
          <a:xfrm>
            <a:off x="838200" y="246855"/>
            <a:ext cx="69342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Sustain (Shikilia)</a:t>
            </a:r>
            <a:endParaRPr/>
          </a:p>
        </p:txBody>
      </p:sp>
      <p:pic>
        <p:nvPicPr>
          <p:cNvPr id="336" name="Google Shape;336;p16"/>
          <p:cNvPicPr preferRelativeResize="0"/>
          <p:nvPr/>
        </p:nvPicPr>
        <p:blipFill rotWithShape="1">
          <a:blip r:embed="rId3">
            <a:alphaModFix/>
          </a:blip>
          <a:srcRect l="7030" t="9421" r="7972" b="29617"/>
          <a:stretch/>
        </p:blipFill>
        <p:spPr>
          <a:xfrm>
            <a:off x="918854" y="2124307"/>
            <a:ext cx="10388483" cy="3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/>
          <p:nvPr/>
        </p:nvSpPr>
        <p:spPr>
          <a:xfrm>
            <a:off x="5181599" y="4890621"/>
            <a:ext cx="495485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5-S Corner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May use existing notice boards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Establish new notice boards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877229" y="876804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Importance of 5S</a:t>
            </a:r>
            <a:endParaRPr sz="6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724829" y="1862254"/>
            <a:ext cx="11273883" cy="442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workplace gets cleaned and better organized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Hospital and office operations become easier and safer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Results are visible to everyone; insider and outsiders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Visible results enhance the generation of more and new ideas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People will be proud about their clean and organized workplace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As a result the health facilities good image generates more business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People spend half their time at work place looking for things!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228600" lvl="0" indent="-87629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Examples of 5S activities in Kenya (1)</a:t>
            </a:r>
            <a:endParaRPr sz="5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1" name="Google Shape;351;p18"/>
          <p:cNvSpPr txBox="1">
            <a:spLocks noGrp="1"/>
          </p:cNvSpPr>
          <p:nvPr>
            <p:ph type="body" idx="1"/>
          </p:nvPr>
        </p:nvSpPr>
        <p:spPr>
          <a:xfrm>
            <a:off x="635620" y="1623218"/>
            <a:ext cx="10816682" cy="49831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200"/>
              <a:t>Medical records room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05" y="2209800"/>
            <a:ext cx="5670395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799" y="2241675"/>
            <a:ext cx="503105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 txBox="1"/>
          <p:nvPr/>
        </p:nvSpPr>
        <p:spPr>
          <a:xfrm>
            <a:off x="1284249" y="4494501"/>
            <a:ext cx="34290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Before 5S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7292897" y="3883817"/>
            <a:ext cx="3352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5S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 txBox="1">
            <a:spLocks noGrp="1"/>
          </p:cNvSpPr>
          <p:nvPr>
            <p:ph type="title"/>
          </p:nvPr>
        </p:nvSpPr>
        <p:spPr>
          <a:xfrm>
            <a:off x="874518" y="484374"/>
            <a:ext cx="1044397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US" sz="5300">
                <a:latin typeface="Garamond"/>
                <a:ea typeface="Garamond"/>
                <a:cs typeface="Garamond"/>
                <a:sym typeface="Garamond"/>
              </a:rPr>
              <a:t>Examples of 5S Activities in Kenya (2)</a:t>
            </a:r>
            <a:br>
              <a:rPr lang="en-US" sz="53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HIV Counseling and Testing room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1460981" y="5334144"/>
            <a:ext cx="2209800" cy="461963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5S</a:t>
            </a:r>
            <a:endParaRPr/>
          </a:p>
        </p:txBody>
      </p:sp>
      <p:cxnSp>
        <p:nvCxnSpPr>
          <p:cNvPr id="364" name="Google Shape;364;p19"/>
          <p:cNvCxnSpPr/>
          <p:nvPr/>
        </p:nvCxnSpPr>
        <p:spPr>
          <a:xfrm rot="10800000" flipH="1">
            <a:off x="2455724" y="4619996"/>
            <a:ext cx="636815" cy="714148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365" name="Google Shape;365;p19" descr="Picture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3122" y="3338514"/>
            <a:ext cx="4875788" cy="351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518" y="1672008"/>
            <a:ext cx="5089525" cy="29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"/>
          <p:cNvSpPr txBox="1"/>
          <p:nvPr/>
        </p:nvSpPr>
        <p:spPr>
          <a:xfrm>
            <a:off x="6926765" y="2338389"/>
            <a:ext cx="1676400" cy="523875"/>
          </a:xfrm>
          <a:prstGeom prst="rect">
            <a:avLst/>
          </a:prstGeom>
          <a:noFill/>
          <a:ln w="57150" cap="flat" cmpd="sng">
            <a:solidFill>
              <a:srgbClr val="B23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5S</a:t>
            </a:r>
            <a:endParaRPr/>
          </a:p>
        </p:txBody>
      </p:sp>
      <p:cxnSp>
        <p:nvCxnSpPr>
          <p:cNvPr id="368" name="Google Shape;368;p19"/>
          <p:cNvCxnSpPr/>
          <p:nvPr/>
        </p:nvCxnSpPr>
        <p:spPr>
          <a:xfrm rot="5400000">
            <a:off x="7576053" y="3144415"/>
            <a:ext cx="381000" cy="3175"/>
          </a:xfrm>
          <a:prstGeom prst="straightConnector1">
            <a:avLst/>
          </a:prstGeom>
          <a:noFill/>
          <a:ln w="57150" cap="flat" cmpd="sng">
            <a:solidFill>
              <a:srgbClr val="B2310E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Session objectives</a:t>
            </a:r>
            <a:endParaRPr/>
          </a:p>
        </p:txBody>
      </p:sp>
      <p:sp>
        <p:nvSpPr>
          <p:cNvPr id="212" name="Google Shape;212;p2"/>
          <p:cNvSpPr txBox="1">
            <a:spLocks noGrp="1"/>
          </p:cNvSpPr>
          <p:nvPr>
            <p:ph type="body" idx="1"/>
          </p:nvPr>
        </p:nvSpPr>
        <p:spPr>
          <a:xfrm>
            <a:off x="838200" y="1817649"/>
            <a:ext cx="10515600" cy="422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-US" i="1"/>
              <a:t>By the end of this session, participants will be able to: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the </a:t>
            </a:r>
            <a:r>
              <a:rPr lang="en-US" b="1"/>
              <a:t>steps</a:t>
            </a:r>
            <a:r>
              <a:rPr lang="en-US"/>
              <a:t> for each of the Five S (5S) components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Mention the </a:t>
            </a:r>
            <a:r>
              <a:rPr lang="en-US" b="1"/>
              <a:t>importance</a:t>
            </a:r>
            <a:r>
              <a:rPr lang="en-US"/>
              <a:t> of 5S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List </a:t>
            </a:r>
            <a:r>
              <a:rPr lang="en-US" b="1"/>
              <a:t>examples</a:t>
            </a:r>
            <a:r>
              <a:rPr lang="en-US"/>
              <a:t> of 5S activities in Kenya </a:t>
            </a:r>
            <a:endParaRPr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Medicine Cupboard</a:t>
            </a:r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body" idx="1"/>
          </p:nvPr>
        </p:nvSpPr>
        <p:spPr>
          <a:xfrm>
            <a:off x="923927" y="184070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BEFORE 5S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75" name="Google Shape;375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2459" y="2254250"/>
            <a:ext cx="5028929" cy="3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0"/>
          <p:cNvSpPr txBox="1">
            <a:spLocks noGrp="1"/>
          </p:cNvSpPr>
          <p:nvPr>
            <p:ph type="body" idx="3"/>
          </p:nvPr>
        </p:nvSpPr>
        <p:spPr>
          <a:xfrm>
            <a:off x="6172200" y="184070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AFTER 5S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77" name="Google Shape;377;p2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69026" y="2252663"/>
            <a:ext cx="5157787" cy="379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 txBox="1">
            <a:spLocks noGrp="1"/>
          </p:cNvSpPr>
          <p:nvPr>
            <p:ph type="title"/>
          </p:nvPr>
        </p:nvSpPr>
        <p:spPr>
          <a:xfrm>
            <a:off x="839788" y="508814"/>
            <a:ext cx="937101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Linen Store</a:t>
            </a:r>
            <a:endParaRPr/>
          </a:p>
        </p:txBody>
      </p:sp>
      <p:sp>
        <p:nvSpPr>
          <p:cNvPr id="383" name="Google Shape;383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BEFORE 5S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84" name="Google Shape;384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1" y="2174874"/>
            <a:ext cx="4672360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AFTER 5S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86" name="Google Shape;386;p2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97575" y="2174873"/>
            <a:ext cx="5157787" cy="458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>
            <a:spLocks noGrp="1"/>
          </p:cNvSpPr>
          <p:nvPr>
            <p:ph type="title"/>
          </p:nvPr>
        </p:nvSpPr>
        <p:spPr>
          <a:xfrm>
            <a:off x="747623" y="31257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Bulletin Board</a:t>
            </a:r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body" idx="1"/>
          </p:nvPr>
        </p:nvSpPr>
        <p:spPr>
          <a:xfrm>
            <a:off x="747623" y="151119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BEFORE 5S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body" idx="3"/>
          </p:nvPr>
        </p:nvSpPr>
        <p:spPr>
          <a:xfrm>
            <a:off x="6414276" y="1520980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AFTER 5S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394" name="Google Shape;394;p22"/>
          <p:cNvGrpSpPr/>
          <p:nvPr/>
        </p:nvGrpSpPr>
        <p:grpSpPr>
          <a:xfrm>
            <a:off x="825190" y="1761892"/>
            <a:ext cx="10805532" cy="5096108"/>
            <a:chOff x="1778" y="2574"/>
            <a:chExt cx="8640" cy="3780"/>
          </a:xfrm>
        </p:grpSpPr>
        <p:sp>
          <p:nvSpPr>
            <p:cNvPr id="395" name="Google Shape;395;p22"/>
            <p:cNvSpPr/>
            <p:nvPr/>
          </p:nvSpPr>
          <p:spPr>
            <a:xfrm>
              <a:off x="5658" y="4464"/>
              <a:ext cx="360" cy="4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96" name="Google Shape;396;p22" descr="DSCF00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78" y="2574"/>
              <a:ext cx="3960" cy="3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22" descr="DSCF01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29" y="2754"/>
              <a:ext cx="4040" cy="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8" name="Google Shape;398;p22"/>
            <p:cNvCxnSpPr/>
            <p:nvPr/>
          </p:nvCxnSpPr>
          <p:spPr>
            <a:xfrm>
              <a:off x="6458" y="2574"/>
              <a:ext cx="0" cy="3600"/>
            </a:xfrm>
            <a:prstGeom prst="straightConnector1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22"/>
            <p:cNvCxnSpPr/>
            <p:nvPr/>
          </p:nvCxnSpPr>
          <p:spPr>
            <a:xfrm>
              <a:off x="6458" y="4194"/>
              <a:ext cx="3960" cy="0"/>
            </a:xfrm>
            <a:prstGeom prst="straightConnector1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0" name="Google Shape;400;p22"/>
          <p:cNvSpPr/>
          <p:nvPr/>
        </p:nvSpPr>
        <p:spPr>
          <a:xfrm>
            <a:off x="914401" y="5721350"/>
            <a:ext cx="10359482" cy="9779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</a:pPr>
            <a: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Orderliness, beautification, poster display (X-Y axis)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</a:pPr>
            <a: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old, out dated posters, calendars, notices regularly from N/Boards…..Tidiness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 txBox="1">
            <a:spLocks noGrp="1"/>
          </p:cNvSpPr>
          <p:nvPr>
            <p:ph type="title"/>
          </p:nvPr>
        </p:nvSpPr>
        <p:spPr>
          <a:xfrm>
            <a:off x="838200" y="709949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5. X–Y AXIS – USED IN S2</a:t>
            </a:r>
            <a:endParaRPr/>
          </a:p>
        </p:txBody>
      </p:sp>
      <p:sp>
        <p:nvSpPr>
          <p:cNvPr id="406" name="Google Shape;40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Sunday, June 19, 2022</a:t>
            </a:r>
            <a:endParaRPr sz="14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 txBox="1">
            <a:spLocks noGrp="1"/>
          </p:cNvSpPr>
          <p:nvPr>
            <p:ph type="body" idx="1"/>
          </p:nvPr>
        </p:nvSpPr>
        <p:spPr>
          <a:xfrm>
            <a:off x="799562" y="1563311"/>
            <a:ext cx="10904027" cy="147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1206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73050" lvl="0" indent="-27305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</a:pPr>
            <a:r>
              <a:rPr lang="en-US" sz="2400"/>
              <a:t>Orderliness, beautification, poster display</a:t>
            </a:r>
            <a:endParaRPr/>
          </a:p>
          <a:p>
            <a:pPr marL="273050" lvl="0" indent="-27305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</a:pPr>
            <a:r>
              <a:rPr lang="en-US" sz="2400"/>
              <a:t>Remove old, out dated posters, calendars, notices regularly from N/Boards…..Tidiness</a:t>
            </a:r>
            <a:endParaRPr/>
          </a:p>
        </p:txBody>
      </p:sp>
      <p:grpSp>
        <p:nvGrpSpPr>
          <p:cNvPr id="408" name="Google Shape;408;p23"/>
          <p:cNvGrpSpPr/>
          <p:nvPr/>
        </p:nvGrpSpPr>
        <p:grpSpPr>
          <a:xfrm>
            <a:off x="838200" y="2666999"/>
            <a:ext cx="10904034" cy="4190999"/>
            <a:chOff x="1778" y="2574"/>
            <a:chExt cx="8820" cy="3780"/>
          </a:xfrm>
        </p:grpSpPr>
        <p:sp>
          <p:nvSpPr>
            <p:cNvPr id="409" name="Google Shape;409;p23"/>
            <p:cNvSpPr/>
            <p:nvPr/>
          </p:nvSpPr>
          <p:spPr>
            <a:xfrm>
              <a:off x="5658" y="4464"/>
              <a:ext cx="720" cy="4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 extrusionOk="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 extrusionOk="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410" name="Google Shape;410;p23" descr="DSCF00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78" y="2574"/>
              <a:ext cx="3960" cy="3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23" descr="DSCF01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58" y="2574"/>
              <a:ext cx="4140" cy="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2" name="Google Shape;412;p23"/>
            <p:cNvCxnSpPr/>
            <p:nvPr/>
          </p:nvCxnSpPr>
          <p:spPr>
            <a:xfrm>
              <a:off x="6458" y="2574"/>
              <a:ext cx="0" cy="3600"/>
            </a:xfrm>
            <a:prstGeom prst="straightConnector1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23"/>
            <p:cNvCxnSpPr/>
            <p:nvPr/>
          </p:nvCxnSpPr>
          <p:spPr>
            <a:xfrm>
              <a:off x="6458" y="4194"/>
              <a:ext cx="3960" cy="0"/>
            </a:xfrm>
            <a:prstGeom prst="straightConnector1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4" name="Google Shape;414;p23"/>
          <p:cNvSpPr/>
          <p:nvPr/>
        </p:nvSpPr>
        <p:spPr>
          <a:xfrm flipH="1">
            <a:off x="1524001" y="7240588"/>
            <a:ext cx="44926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  Poorly arranged N/Board</a:t>
            </a:r>
            <a:endParaRPr sz="16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13825538" y="7102475"/>
            <a:ext cx="193675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00" tIns="47900" rIns="95800" bIns="47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3"/>
          <p:cNvSpPr/>
          <p:nvPr/>
        </p:nvSpPr>
        <p:spPr>
          <a:xfrm>
            <a:off x="6251576" y="6858000"/>
            <a:ext cx="4416425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00" tIns="47900" rIns="95800" bIns="47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Well arranged board                  following X-Y axis  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"/>
          <p:cNvSpPr txBox="1">
            <a:spLocks noGrp="1"/>
          </p:cNvSpPr>
          <p:nvPr>
            <p:ph type="title"/>
          </p:nvPr>
        </p:nvSpPr>
        <p:spPr>
          <a:xfrm>
            <a:off x="847493" y="274638"/>
            <a:ext cx="1085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aramond"/>
              <a:buNone/>
            </a:pPr>
            <a:r>
              <a:rPr lang="en-US" sz="4800">
                <a:latin typeface="Garamond"/>
                <a:ea typeface="Garamond"/>
                <a:cs typeface="Garamond"/>
                <a:sym typeface="Garamond"/>
              </a:rPr>
              <a:t>LETS ALL PRACTISE 5S ....YEEEEEH!!!!</a:t>
            </a:r>
            <a:endParaRPr/>
          </a:p>
        </p:txBody>
      </p:sp>
      <p:pic>
        <p:nvPicPr>
          <p:cNvPr id="422" name="Google Shape;422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10361" y="1814939"/>
            <a:ext cx="4724400" cy="434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"/>
          <p:cNvSpPr txBox="1">
            <a:spLocks noGrp="1"/>
          </p:cNvSpPr>
          <p:nvPr>
            <p:ph type="title"/>
          </p:nvPr>
        </p:nvSpPr>
        <p:spPr>
          <a:xfrm>
            <a:off x="884664" y="745178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Key points</a:t>
            </a:r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body" idx="1"/>
          </p:nvPr>
        </p:nvSpPr>
        <p:spPr>
          <a:xfrm>
            <a:off x="884664" y="1810215"/>
            <a:ext cx="505601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lang="en-US" i="1"/>
              <a:t>This session focused on: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Identifying components and steps of 5S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Highlighting the importance of 5S with examples</a:t>
            </a:r>
            <a:endParaRPr/>
          </a:p>
        </p:txBody>
      </p:sp>
      <p:pic>
        <p:nvPicPr>
          <p:cNvPr id="429" name="Google Shape;429;p25" descr="5 S.jpg"/>
          <p:cNvPicPr preferRelativeResize="0"/>
          <p:nvPr/>
        </p:nvPicPr>
        <p:blipFill rotWithShape="1">
          <a:blip r:embed="rId3">
            <a:alphaModFix/>
          </a:blip>
          <a:srcRect l="-2286" r="-2092"/>
          <a:stretch/>
        </p:blipFill>
        <p:spPr>
          <a:xfrm>
            <a:off x="6251327" y="1537341"/>
            <a:ext cx="5940673" cy="47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/>
          <p:nvPr/>
        </p:nvSpPr>
        <p:spPr>
          <a:xfrm>
            <a:off x="1441076" y="2205317"/>
            <a:ext cx="9144000" cy="143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Gill Sans"/>
              <a:buNone/>
            </a:pPr>
            <a:r>
              <a:rPr lang="en-US" sz="7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THANK YOU</a:t>
            </a:r>
            <a:endParaRPr/>
          </a:p>
        </p:txBody>
      </p:sp>
      <p:sp>
        <p:nvSpPr>
          <p:cNvPr id="435" name="Google Shape;435;p26"/>
          <p:cNvSpPr txBox="1"/>
          <p:nvPr/>
        </p:nvSpPr>
        <p:spPr>
          <a:xfrm>
            <a:off x="740447" y="3281431"/>
            <a:ext cx="11000935" cy="118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lang="en-US" sz="20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info@ampathkenya.org </a:t>
            </a:r>
            <a:r>
              <a:rPr lang="en-US" sz="2000" b="1">
                <a:solidFill>
                  <a:srgbClr val="ED2B30"/>
                </a:solidFill>
                <a:latin typeface="Garamond"/>
                <a:ea typeface="Garamond"/>
                <a:cs typeface="Garamond"/>
                <a:sym typeface="Garamond"/>
              </a:rPr>
              <a:t>|</a:t>
            </a:r>
            <a:r>
              <a:rPr lang="en-US" sz="20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www.ampathkenya.org </a:t>
            </a:r>
            <a:r>
              <a:rPr lang="en-US" sz="2000" b="1">
                <a:solidFill>
                  <a:srgbClr val="ED2B30"/>
                </a:solidFill>
                <a:latin typeface="Garamond"/>
                <a:ea typeface="Garamond"/>
                <a:cs typeface="Garamond"/>
                <a:sym typeface="Garamond"/>
              </a:rPr>
              <a:t>| </a:t>
            </a:r>
            <a:r>
              <a:rPr lang="en-US" sz="20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@ampathkenya</a:t>
            </a:r>
            <a:endParaRPr sz="2000" b="1">
              <a:solidFill>
                <a:srgbClr val="ED2B3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>
            <a:spLocks noGrp="1"/>
          </p:cNvSpPr>
          <p:nvPr>
            <p:ph type="body" idx="1"/>
          </p:nvPr>
        </p:nvSpPr>
        <p:spPr>
          <a:xfrm>
            <a:off x="732263" y="1025913"/>
            <a:ext cx="1072747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3038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</a:pPr>
            <a:r>
              <a:rPr lang="en-US" sz="6500"/>
              <a:t>5S </a:t>
            </a:r>
            <a:endParaRPr sz="4800"/>
          </a:p>
          <a:p>
            <a:pPr marL="173038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is…</a:t>
            </a:r>
            <a:endParaRPr/>
          </a:p>
          <a:p>
            <a:pPr marL="744538" lvl="1" indent="-571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philosophy</a:t>
            </a:r>
            <a:endParaRPr/>
          </a:p>
          <a:p>
            <a:pPr marL="744538" lvl="1" indent="-571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way of organizing the workspace and work flow with the intent to </a:t>
            </a:r>
            <a:r>
              <a:rPr lang="en-US" b="1"/>
              <a:t>improve efficiency of work</a:t>
            </a:r>
            <a:endParaRPr/>
          </a:p>
          <a:p>
            <a:pPr marL="744538" lvl="1" indent="-571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/>
              <a:t>5S</a:t>
            </a:r>
            <a:r>
              <a:rPr lang="en-US"/>
              <a:t> is a management tool, used as a systematic approach for productivity, quality and safety improvement in all types of organizations</a:t>
            </a:r>
            <a:endParaRPr/>
          </a:p>
          <a:p>
            <a:pPr marL="173038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869796" y="588265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Components of 5S</a:t>
            </a:r>
            <a:endParaRPr sz="6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791737" y="165735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5S</a:t>
            </a:r>
            <a:r>
              <a:rPr lang="en-US"/>
              <a:t> is an abbreviation for five terms: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Sort (Sasambua)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Set (Seti)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Shine (Safisha)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Standardize (Sanifisha)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Sustain (Shikilia)</a:t>
            </a:r>
            <a:endParaRPr/>
          </a:p>
        </p:txBody>
      </p:sp>
      <p:pic>
        <p:nvPicPr>
          <p:cNvPr id="226" name="Google Shape;226;p4" descr="5 S.jpg"/>
          <p:cNvPicPr preferRelativeResize="0"/>
          <p:nvPr/>
        </p:nvPicPr>
        <p:blipFill rotWithShape="1">
          <a:blip r:embed="rId3">
            <a:alphaModFix/>
          </a:blip>
          <a:srcRect l="-1781" r="-967"/>
          <a:stretch/>
        </p:blipFill>
        <p:spPr>
          <a:xfrm>
            <a:off x="8347075" y="3293366"/>
            <a:ext cx="3844925" cy="31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604025" y="730406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Sort (Sasambua)</a:t>
            </a:r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body" idx="1"/>
          </p:nvPr>
        </p:nvSpPr>
        <p:spPr>
          <a:xfrm>
            <a:off x="604025" y="1760034"/>
            <a:ext cx="6705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Clear/discard unwanted items in offices, workplace, homes.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Irrelevant items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Unwanted structures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Unwanted items on shelves, tables, drawers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Store (keep)“may be needed” items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Regular sorting of unused items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Develop culture of returning items to where they belong</a:t>
            </a:r>
            <a:endParaRPr/>
          </a:p>
        </p:txBody>
      </p:sp>
      <p:pic>
        <p:nvPicPr>
          <p:cNvPr id="235" name="Google Shape;235;p5" descr="5 S.jpg"/>
          <p:cNvPicPr preferRelativeResize="0"/>
          <p:nvPr/>
        </p:nvPicPr>
        <p:blipFill rotWithShape="1">
          <a:blip r:embed="rId3">
            <a:alphaModFix/>
          </a:blip>
          <a:srcRect l="2266" t="23045" r="79443" b="3153"/>
          <a:stretch/>
        </p:blipFill>
        <p:spPr>
          <a:xfrm>
            <a:off x="9257370" y="1760034"/>
            <a:ext cx="1754459" cy="472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6"/>
          <p:cNvGrpSpPr/>
          <p:nvPr/>
        </p:nvGrpSpPr>
        <p:grpSpPr>
          <a:xfrm>
            <a:off x="1440595" y="1821451"/>
            <a:ext cx="9940848" cy="4898753"/>
            <a:chOff x="279" y="2891"/>
            <a:chExt cx="4965" cy="1248"/>
          </a:xfrm>
        </p:grpSpPr>
        <p:sp>
          <p:nvSpPr>
            <p:cNvPr id="241" name="Google Shape;241;p6"/>
            <p:cNvSpPr/>
            <p:nvPr/>
          </p:nvSpPr>
          <p:spPr>
            <a:xfrm>
              <a:off x="279" y="3016"/>
              <a:ext cx="1296" cy="918"/>
            </a:xfrm>
            <a:prstGeom prst="wedgeEllipseCallout">
              <a:avLst>
                <a:gd name="adj1" fmla="val -42299"/>
                <a:gd name="adj2" fmla="val 27283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Materials/ Items</a:t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1651" y="3164"/>
              <a:ext cx="1440" cy="624"/>
            </a:xfrm>
            <a:prstGeom prst="rightArrowCallout">
              <a:avLst>
                <a:gd name="adj1" fmla="val 25000"/>
                <a:gd name="adj2" fmla="val 25000"/>
                <a:gd name="adj3" fmla="val 38462"/>
                <a:gd name="adj4" fmla="val 66667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Classification</a:t>
              </a:r>
              <a:endParaRPr/>
            </a:p>
          </p:txBody>
        </p:sp>
        <p:grpSp>
          <p:nvGrpSpPr>
            <p:cNvPr id="243" name="Google Shape;243;p6"/>
            <p:cNvGrpSpPr/>
            <p:nvPr/>
          </p:nvGrpSpPr>
          <p:grpSpPr>
            <a:xfrm>
              <a:off x="3091" y="3135"/>
              <a:ext cx="599" cy="741"/>
              <a:chOff x="3091" y="3135"/>
              <a:chExt cx="599" cy="741"/>
            </a:xfrm>
          </p:grpSpPr>
          <p:pic>
            <p:nvPicPr>
              <p:cNvPr id="244" name="Google Shape;244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91" y="3135"/>
                <a:ext cx="599" cy="7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5" name="Google Shape;245;p6"/>
              <p:cNvSpPr txBox="1"/>
              <p:nvPr/>
            </p:nvSpPr>
            <p:spPr>
              <a:xfrm>
                <a:off x="3365" y="3207"/>
                <a:ext cx="150" cy="5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" name="Google Shape;246;p6"/>
            <p:cNvSpPr/>
            <p:nvPr/>
          </p:nvSpPr>
          <p:spPr>
            <a:xfrm>
              <a:off x="2622" y="2891"/>
              <a:ext cx="1296" cy="252"/>
            </a:xfrm>
            <a:prstGeom prst="wedgeEllipseCallout">
              <a:avLst>
                <a:gd name="adj1" fmla="val -43916"/>
                <a:gd name="adj2" fmla="val 23884"/>
              </a:avLst>
            </a:prstGeom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Need it</a:t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3842" y="3238"/>
              <a:ext cx="1402" cy="432"/>
            </a:xfrm>
            <a:prstGeom prst="wedgeEllipseCallout">
              <a:avLst>
                <a:gd name="adj1" fmla="val -27577"/>
                <a:gd name="adj2" fmla="val 41530"/>
              </a:avLst>
            </a:prstGeom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May not need it</a:t>
              </a:r>
              <a:endPara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622" y="3852"/>
              <a:ext cx="1296" cy="287"/>
            </a:xfrm>
            <a:prstGeom prst="wedgeEllipseCallout">
              <a:avLst>
                <a:gd name="adj1" fmla="val -28884"/>
                <a:gd name="adj2" fmla="val 3957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Not need it</a:t>
              </a:r>
              <a:endParaRPr/>
            </a:p>
          </p:txBody>
        </p:sp>
      </p:grpSp>
      <p:sp>
        <p:nvSpPr>
          <p:cNvPr id="249" name="Google Shape;249;p6"/>
          <p:cNvSpPr txBox="1"/>
          <p:nvPr/>
        </p:nvSpPr>
        <p:spPr>
          <a:xfrm>
            <a:off x="762000" y="677634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Sort (Sasambua)</a:t>
            </a:r>
            <a:endParaRPr sz="60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/>
          <p:nvPr/>
        </p:nvSpPr>
        <p:spPr>
          <a:xfrm>
            <a:off x="838198" y="156118"/>
            <a:ext cx="10515599" cy="1444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Red Tags – used in sort (s1)</a:t>
            </a:r>
            <a:endParaRPr/>
          </a:p>
        </p:txBody>
      </p:sp>
      <p:sp>
        <p:nvSpPr>
          <p:cNvPr id="255" name="Google Shape;255;p7"/>
          <p:cNvSpPr/>
          <p:nvPr/>
        </p:nvSpPr>
        <p:spPr>
          <a:xfrm>
            <a:off x="838199" y="1809750"/>
            <a:ext cx="10515599" cy="5048249"/>
          </a:xfrm>
          <a:prstGeom prst="wedgeRectCallout">
            <a:avLst>
              <a:gd name="adj1" fmla="val -15606"/>
              <a:gd name="adj2" fmla="val -3265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5S RED TAG</a:t>
            </a:r>
            <a:endParaRPr/>
          </a:p>
          <a:p>
            <a:pPr marL="0" marR="0" lvl="0" indent="-228600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Dept./Unit………………..</a:t>
            </a:r>
            <a:endParaRPr/>
          </a:p>
          <a:p>
            <a:pPr marL="0" marR="0" lvl="0" indent="-228600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Tagged date……………..By…………</a:t>
            </a:r>
            <a:endParaRPr/>
          </a:p>
          <a:p>
            <a:pPr marL="0" marR="0" lvl="0" indent="-228600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Date of Re-check…………By………..</a:t>
            </a:r>
            <a:endParaRPr/>
          </a:p>
          <a:p>
            <a:pPr marL="0" marR="0" lvl="0" indent="-228600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□Necessary  □ May be necessary</a:t>
            </a:r>
            <a:endParaRPr/>
          </a:p>
          <a:p>
            <a:pPr marL="0" marR="0" lvl="0" indent="-228600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□Unnecessary</a:t>
            </a:r>
            <a:endParaRPr/>
          </a:p>
          <a:p>
            <a:pPr marL="0" marR="0" lvl="0" indent="-228600" algn="just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Verdana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to keep………………..</a:t>
            </a:r>
            <a:endParaRPr/>
          </a:p>
        </p:txBody>
      </p:sp>
      <p:sp>
        <p:nvSpPr>
          <p:cNvPr id="256" name="Google Shape;256;p7"/>
          <p:cNvSpPr txBox="1">
            <a:spLocks noGrp="1"/>
          </p:cNvSpPr>
          <p:nvPr>
            <p:ph type="dt" idx="10"/>
          </p:nvPr>
        </p:nvSpPr>
        <p:spPr>
          <a:xfrm>
            <a:off x="838199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Sunday, June 19, 2022</a:t>
            </a:r>
            <a:endParaRPr sz="14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553844" y="112712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aramond"/>
              <a:buNone/>
            </a:pPr>
            <a:r>
              <a:rPr lang="en-US" sz="6000">
                <a:latin typeface="Garamond"/>
                <a:ea typeface="Garamond"/>
                <a:cs typeface="Garamond"/>
                <a:sym typeface="Garamond"/>
              </a:rPr>
              <a:t>Sorting in a ward</a:t>
            </a:r>
            <a:endParaRPr/>
          </a:p>
        </p:txBody>
      </p:sp>
      <p:pic>
        <p:nvPicPr>
          <p:cNvPr id="262" name="Google Shape;262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24275"/>
          <a:stretch/>
        </p:blipFill>
        <p:spPr>
          <a:xfrm>
            <a:off x="847492" y="1752600"/>
            <a:ext cx="4013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2806" y="1712665"/>
            <a:ext cx="4677008" cy="206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2806" y="3994074"/>
            <a:ext cx="4677008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/>
          <p:nvPr/>
        </p:nvSpPr>
        <p:spPr>
          <a:xfrm>
            <a:off x="7815027" y="2728232"/>
            <a:ext cx="1854787" cy="956094"/>
          </a:xfrm>
          <a:prstGeom prst="wedgeEllipseCallout">
            <a:avLst>
              <a:gd name="adj1" fmla="val -28884"/>
              <a:gd name="adj2" fmla="val 3957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Don’t need it</a:t>
            </a: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3933298" y="1772138"/>
            <a:ext cx="1999190" cy="956094"/>
          </a:xfrm>
          <a:prstGeom prst="wedgeEllipseCallout">
            <a:avLst>
              <a:gd name="adj1" fmla="val -28884"/>
              <a:gd name="adj2" fmla="val 3957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Don’t need it</a:t>
            </a: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8346569" y="4954759"/>
            <a:ext cx="1854787" cy="956094"/>
          </a:xfrm>
          <a:prstGeom prst="wedgeEllipseCallout">
            <a:avLst>
              <a:gd name="adj1" fmla="val -28884"/>
              <a:gd name="adj2" fmla="val 3957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Sorted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>
            <a:spLocks noGrp="1"/>
          </p:cNvSpPr>
          <p:nvPr>
            <p:ph type="body" idx="1"/>
          </p:nvPr>
        </p:nvSpPr>
        <p:spPr>
          <a:xfrm>
            <a:off x="847493" y="1951462"/>
            <a:ext cx="8071624" cy="42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Orderliness, systematize to organize all necessary items in easy services provision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Organize left-over items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Organize layout of drugs, tools and equipment in best order for convenience of operation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Designated locations.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Availability at point of use.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Directional boards to all facilities and Service points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Identification labels for rooms, toilets etc.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74" name="Google Shape;274;p9" descr="5 S.jpg"/>
          <p:cNvPicPr preferRelativeResize="0"/>
          <p:nvPr/>
        </p:nvPicPr>
        <p:blipFill rotWithShape="1">
          <a:blip r:embed="rId3">
            <a:alphaModFix/>
          </a:blip>
          <a:srcRect l="19362" t="24641" r="57633" b="3267"/>
          <a:stretch/>
        </p:blipFill>
        <p:spPr>
          <a:xfrm>
            <a:off x="9202196" y="1784195"/>
            <a:ext cx="2300287" cy="474383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9"/>
          <p:cNvSpPr txBox="1"/>
          <p:nvPr/>
        </p:nvSpPr>
        <p:spPr>
          <a:xfrm>
            <a:off x="689517" y="294480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Set (Seti)</a:t>
            </a:r>
            <a:endParaRPr sz="60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Widescreen</PresentationFormat>
  <Paragraphs>151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Noto Sans Symbols</vt:lpstr>
      <vt:lpstr>Verdana</vt:lpstr>
      <vt:lpstr>Gill Sans</vt:lpstr>
      <vt:lpstr>Libre Franklin</vt:lpstr>
      <vt:lpstr>Arial</vt:lpstr>
      <vt:lpstr>Garamond</vt:lpstr>
      <vt:lpstr>Office Theme</vt:lpstr>
      <vt:lpstr>   5(Five)S </vt:lpstr>
      <vt:lpstr>Session objectives</vt:lpstr>
      <vt:lpstr>PowerPoint Presentation</vt:lpstr>
      <vt:lpstr>Components of 5S</vt:lpstr>
      <vt:lpstr>Sort (Sasambua)</vt:lpstr>
      <vt:lpstr>PowerPoint Presentation</vt:lpstr>
      <vt:lpstr>PowerPoint Presentation</vt:lpstr>
      <vt:lpstr>Sorting in a ward</vt:lpstr>
      <vt:lpstr>PowerPoint Presentation</vt:lpstr>
      <vt:lpstr>Set (Seti)</vt:lpstr>
      <vt:lpstr>Shine (Safisha) </vt:lpstr>
      <vt:lpstr>PowerPoint Presentation</vt:lpstr>
      <vt:lpstr>Standardize (Sanifisha)</vt:lpstr>
      <vt:lpstr>PowerPoint Presentation</vt:lpstr>
      <vt:lpstr>Sustain (Shikilia)</vt:lpstr>
      <vt:lpstr>PowerPoint Presentation</vt:lpstr>
      <vt:lpstr>Importance of 5S</vt:lpstr>
      <vt:lpstr>Examples of 5S activities in Kenya (1)</vt:lpstr>
      <vt:lpstr>Examples of 5S Activities in Kenya (2) HIV Counseling and Testing room</vt:lpstr>
      <vt:lpstr>Medicine Cupboard</vt:lpstr>
      <vt:lpstr>Linen Store</vt:lpstr>
      <vt:lpstr>Bulletin Board</vt:lpstr>
      <vt:lpstr>5. X–Y AXIS – USED IN S2</vt:lpstr>
      <vt:lpstr>LETS ALL PRACTISE 5S ....YEEEEEH!!!!</vt:lpstr>
      <vt:lpstr>Key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5(Five)S </dc:title>
  <dc:creator>Sharon</dc:creator>
  <cp:lastModifiedBy>S M</cp:lastModifiedBy>
  <cp:revision>1</cp:revision>
  <dcterms:created xsi:type="dcterms:W3CDTF">2021-11-04T12:08:41Z</dcterms:created>
  <dcterms:modified xsi:type="dcterms:W3CDTF">2022-07-05T06:27:12Z</dcterms:modified>
</cp:coreProperties>
</file>